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77" r:id="rId3"/>
    <p:sldId id="264" r:id="rId4"/>
    <p:sldId id="278" r:id="rId5"/>
    <p:sldId id="258" r:id="rId6"/>
    <p:sldId id="259" r:id="rId7"/>
    <p:sldId id="260" r:id="rId8"/>
    <p:sldId id="257" r:id="rId9"/>
    <p:sldId id="261" r:id="rId10"/>
    <p:sldId id="262" r:id="rId11"/>
    <p:sldId id="266" r:id="rId12"/>
    <p:sldId id="267" r:id="rId13"/>
    <p:sldId id="265" r:id="rId14"/>
    <p:sldId id="268" r:id="rId15"/>
    <p:sldId id="269" r:id="rId16"/>
    <p:sldId id="270" r:id="rId17"/>
    <p:sldId id="271" r:id="rId18"/>
    <p:sldId id="272" r:id="rId19"/>
    <p:sldId id="263"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713" autoAdjust="0"/>
  </p:normalViewPr>
  <p:slideViewPr>
    <p:cSldViewPr snapToGrid="0">
      <p:cViewPr>
        <p:scale>
          <a:sx n="91" d="100"/>
          <a:sy n="91" d="100"/>
        </p:scale>
        <p:origin x="3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90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0024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7711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9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06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317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554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6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603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77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759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969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8419688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ihw.gov.au/reports/" TargetMode="External"/><Relationship Id="rId2" Type="http://schemas.openxmlformats.org/officeDocument/2006/relationships/hyperlink" Target="https://www.myuv.com.au/" TargetMode="External"/><Relationship Id="rId1" Type="http://schemas.openxmlformats.org/officeDocument/2006/relationships/slideLayout" Target="../slideLayouts/slideLayout2.xml"/><Relationship Id="rId4" Type="http://schemas.openxmlformats.org/officeDocument/2006/relationships/hyperlink" Target="https://www.abs.gov.a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7AB7139E-27D2-D898-4556-CF476DEB9CFE}"/>
              </a:ext>
            </a:extLst>
          </p:cNvPr>
          <p:cNvSpPr>
            <a:spLocks noGrp="1"/>
          </p:cNvSpPr>
          <p:nvPr>
            <p:ph type="subTitle" idx="1"/>
          </p:nvPr>
        </p:nvSpPr>
        <p:spPr>
          <a:xfrm>
            <a:off x="643467" y="5277684"/>
            <a:ext cx="4620584" cy="775494"/>
          </a:xfrm>
        </p:spPr>
        <p:txBody>
          <a:bodyPr vert="horz" lIns="91440" tIns="45720" rIns="91440" bIns="45720" rtlCol="0">
            <a:normAutofit/>
          </a:bodyPr>
          <a:lstStyle/>
          <a:p>
            <a:pPr indent="-228600">
              <a:lnSpc>
                <a:spcPct val="90000"/>
              </a:lnSpc>
              <a:buFont typeface="Arial" panose="020B0604020202020204" pitchFamily="34" charset="0"/>
              <a:buChar char="•"/>
            </a:pPr>
            <a:r>
              <a:rPr lang="en-US" sz="1000" b="1"/>
              <a:t>Huy dINH</a:t>
            </a:r>
          </a:p>
          <a:p>
            <a:pPr indent="-228600">
              <a:lnSpc>
                <a:spcPct val="90000"/>
              </a:lnSpc>
              <a:buFont typeface="Arial" panose="020B0604020202020204" pitchFamily="34" charset="0"/>
              <a:buChar char="•"/>
            </a:pPr>
            <a:r>
              <a:rPr lang="en-US" sz="1000" b="1"/>
              <a:t>Deepa NAIR</a:t>
            </a:r>
          </a:p>
          <a:p>
            <a:pPr indent="-228600">
              <a:lnSpc>
                <a:spcPct val="90000"/>
              </a:lnSpc>
              <a:buFont typeface="Arial" panose="020B0604020202020204" pitchFamily="34" charset="0"/>
              <a:buChar char="•"/>
            </a:pPr>
            <a:r>
              <a:rPr lang="en-US" sz="1000" b="1"/>
              <a:t>CHRISTOPHER MAI</a:t>
            </a:r>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dirty="0"/>
          </a:p>
        </p:txBody>
      </p:sp>
      <p:sp>
        <p:nvSpPr>
          <p:cNvPr id="2" name="Title 1">
            <a:extLst>
              <a:ext uri="{FF2B5EF4-FFF2-40B4-BE49-F238E27FC236}">
                <a16:creationId xmlns:a16="http://schemas.microsoft.com/office/drawing/2014/main" id="{2B63F598-9982-9623-E720-B318F02EDCF9}"/>
              </a:ext>
            </a:extLst>
          </p:cNvPr>
          <p:cNvSpPr>
            <a:spLocks noGrp="1"/>
          </p:cNvSpPr>
          <p:nvPr>
            <p:ph type="ctrTitle"/>
          </p:nvPr>
        </p:nvSpPr>
        <p:spPr>
          <a:xfrm>
            <a:off x="643468" y="643467"/>
            <a:ext cx="4620584" cy="4567137"/>
          </a:xfrm>
        </p:spPr>
        <p:txBody>
          <a:bodyPr vert="horz" lIns="91440" tIns="45720" rIns="91440" bIns="45720" rtlCol="0">
            <a:normAutofit/>
          </a:bodyPr>
          <a:lstStyle/>
          <a:p>
            <a:r>
              <a:rPr lang="en-US" b="1" i="1">
                <a:ln w="13462">
                  <a:solidFill>
                    <a:schemeClr val="bg1"/>
                  </a:solidFill>
                  <a:prstDash val="solid"/>
                </a:ln>
                <a:effectLst>
                  <a:outerShdw dist="38100" dir="2700000" algn="bl" rotWithShape="0">
                    <a:schemeClr val="accent5"/>
                  </a:outerShdw>
                </a:effectLst>
              </a:rPr>
              <a:t>SKIN CANCER AND BEING SUN SMART</a:t>
            </a:r>
            <a:endParaRPr lang="en-US" b="1" i="1" dirty="0">
              <a:ln w="13462">
                <a:solidFill>
                  <a:schemeClr val="bg1"/>
                </a:solidFill>
                <a:prstDash val="solid"/>
              </a:ln>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8211439C-842A-DA1B-4D2C-A3CCF5B41DE3}"/>
              </a:ext>
            </a:extLst>
          </p:cNvPr>
          <p:cNvPicPr>
            <a:picLocks noChangeAspect="1"/>
          </p:cNvPicPr>
          <p:nvPr/>
        </p:nvPicPr>
        <p:blipFill rotWithShape="1">
          <a:blip r:embed="rId2"/>
          <a:srcRect t="241"/>
          <a:stretch/>
        </p:blipFill>
        <p:spPr>
          <a:xfrm>
            <a:off x="5962785" y="257176"/>
            <a:ext cx="5791065" cy="646747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3568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2CEE-8B76-8E12-16D6-F9DD37F55E94}"/>
              </a:ext>
            </a:extLst>
          </p:cNvPr>
          <p:cNvSpPr>
            <a:spLocks noGrp="1"/>
          </p:cNvSpPr>
          <p:nvPr>
            <p:ph type="title"/>
          </p:nvPr>
        </p:nvSpPr>
        <p:spPr>
          <a:xfrm>
            <a:off x="230909" y="365125"/>
            <a:ext cx="6541366" cy="1325563"/>
          </a:xfrm>
        </p:spPr>
        <p:txBody>
          <a:bodyPr>
            <a:normAutofit/>
          </a:bodyPr>
          <a:lstStyle/>
          <a:p>
            <a:r>
              <a:rPr lang="en-AU" dirty="0">
                <a:latin typeface="Amasis MT Pro Medium" panose="02040604050005020304" pitchFamily="18" charset="0"/>
              </a:rPr>
              <a:t>What has age to do with skin cancer????</a:t>
            </a:r>
          </a:p>
        </p:txBody>
      </p:sp>
      <p:pic>
        <p:nvPicPr>
          <p:cNvPr id="7" name="Content Placeholder 6" descr="Chart, bar chart&#10;&#10;Description automatically generated">
            <a:extLst>
              <a:ext uri="{FF2B5EF4-FFF2-40B4-BE49-F238E27FC236}">
                <a16:creationId xmlns:a16="http://schemas.microsoft.com/office/drawing/2014/main" id="{B3CA75A3-D1B1-64AA-4475-245AB6BB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55" y="1820298"/>
            <a:ext cx="6405220" cy="4270147"/>
          </a:xfrm>
        </p:spPr>
      </p:pic>
      <p:pic>
        <p:nvPicPr>
          <p:cNvPr id="5" name="Picture 4">
            <a:extLst>
              <a:ext uri="{FF2B5EF4-FFF2-40B4-BE49-F238E27FC236}">
                <a16:creationId xmlns:a16="http://schemas.microsoft.com/office/drawing/2014/main" id="{21195681-FFB7-1AF4-8138-92DBB61186DD}"/>
              </a:ext>
            </a:extLst>
          </p:cNvPr>
          <p:cNvPicPr>
            <a:picLocks noChangeAspect="1"/>
          </p:cNvPicPr>
          <p:nvPr/>
        </p:nvPicPr>
        <p:blipFill>
          <a:blip r:embed="rId3"/>
          <a:stretch>
            <a:fillRect/>
          </a:stretch>
        </p:blipFill>
        <p:spPr>
          <a:xfrm>
            <a:off x="6433325" y="554182"/>
            <a:ext cx="5527766" cy="5545499"/>
          </a:xfrm>
          <a:prstGeom prst="rect">
            <a:avLst/>
          </a:prstGeom>
          <a:solidFill>
            <a:schemeClr val="accent2">
              <a:lumMod val="20000"/>
              <a:lumOff val="80000"/>
            </a:schemeClr>
          </a:solidFill>
        </p:spPr>
      </p:pic>
    </p:spTree>
    <p:extLst>
      <p:ext uri="{BB962C8B-B14F-4D97-AF65-F5344CB8AC3E}">
        <p14:creationId xmlns:p14="http://schemas.microsoft.com/office/powerpoint/2010/main" val="15503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0BF3F8-2B39-0FD3-391E-41BEEAB23977}"/>
              </a:ext>
            </a:extLst>
          </p:cNvPr>
          <p:cNvPicPr>
            <a:picLocks noGrp="1" noChangeAspect="1"/>
          </p:cNvPicPr>
          <p:nvPr>
            <p:ph idx="1"/>
          </p:nvPr>
        </p:nvPicPr>
        <p:blipFill>
          <a:blip r:embed="rId2"/>
          <a:stretch>
            <a:fillRect/>
          </a:stretch>
        </p:blipFill>
        <p:spPr>
          <a:xfrm>
            <a:off x="0" y="153469"/>
            <a:ext cx="6225309" cy="967824"/>
          </a:xfrm>
        </p:spPr>
      </p:pic>
      <p:pic>
        <p:nvPicPr>
          <p:cNvPr id="6" name="Picture 5">
            <a:extLst>
              <a:ext uri="{FF2B5EF4-FFF2-40B4-BE49-F238E27FC236}">
                <a16:creationId xmlns:a16="http://schemas.microsoft.com/office/drawing/2014/main" id="{882274FD-B62D-3102-04A9-EDD07848ADAB}"/>
              </a:ext>
            </a:extLst>
          </p:cNvPr>
          <p:cNvPicPr>
            <a:picLocks noChangeAspect="1"/>
          </p:cNvPicPr>
          <p:nvPr/>
        </p:nvPicPr>
        <p:blipFill>
          <a:blip r:embed="rId3"/>
          <a:stretch>
            <a:fillRect/>
          </a:stretch>
        </p:blipFill>
        <p:spPr>
          <a:xfrm>
            <a:off x="-1062181" y="608531"/>
            <a:ext cx="12192000" cy="6096000"/>
          </a:xfrm>
          <a:prstGeom prst="rect">
            <a:avLst/>
          </a:prstGeom>
        </p:spPr>
      </p:pic>
      <p:pic>
        <p:nvPicPr>
          <p:cNvPr id="7" name="Picture 6">
            <a:extLst>
              <a:ext uri="{FF2B5EF4-FFF2-40B4-BE49-F238E27FC236}">
                <a16:creationId xmlns:a16="http://schemas.microsoft.com/office/drawing/2014/main" id="{995DD098-415B-32EC-2037-4C4701726A17}"/>
              </a:ext>
            </a:extLst>
          </p:cNvPr>
          <p:cNvPicPr>
            <a:picLocks noChangeAspect="1"/>
          </p:cNvPicPr>
          <p:nvPr/>
        </p:nvPicPr>
        <p:blipFill>
          <a:blip r:embed="rId4"/>
          <a:stretch>
            <a:fillRect/>
          </a:stretch>
        </p:blipFill>
        <p:spPr>
          <a:xfrm>
            <a:off x="6336145" y="0"/>
            <a:ext cx="5151582" cy="2952750"/>
          </a:xfrm>
          <a:prstGeom prst="rect">
            <a:avLst/>
          </a:prstGeom>
        </p:spPr>
      </p:pic>
    </p:spTree>
    <p:extLst>
      <p:ext uri="{BB962C8B-B14F-4D97-AF65-F5344CB8AC3E}">
        <p14:creationId xmlns:p14="http://schemas.microsoft.com/office/powerpoint/2010/main" val="135796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4B61240-2425-20EA-D074-FBDDCFDAF457}"/>
              </a:ext>
            </a:extLst>
          </p:cNvPr>
          <p:cNvPicPr>
            <a:picLocks noGrp="1" noChangeAspect="1"/>
          </p:cNvPicPr>
          <p:nvPr>
            <p:ph idx="1"/>
          </p:nvPr>
        </p:nvPicPr>
        <p:blipFill rotWithShape="1">
          <a:blip r:embed="rId2"/>
          <a:srcRect l="1151" r="9961"/>
          <a:stretch/>
        </p:blipFill>
        <p:spPr>
          <a:xfrm>
            <a:off x="-923617" y="-157009"/>
            <a:ext cx="12191980" cy="6857990"/>
          </a:xfrm>
          <a:prstGeom prst="rect">
            <a:avLst/>
          </a:prstGeom>
        </p:spPr>
      </p:pic>
      <p:sp>
        <p:nvSpPr>
          <p:cNvPr id="7" name="TextBox 6">
            <a:extLst>
              <a:ext uri="{FF2B5EF4-FFF2-40B4-BE49-F238E27FC236}">
                <a16:creationId xmlns:a16="http://schemas.microsoft.com/office/drawing/2014/main" id="{F89DE1C2-D3BD-32F8-3417-C8B61063E48B}"/>
              </a:ext>
            </a:extLst>
          </p:cNvPr>
          <p:cNvSpPr txBox="1"/>
          <p:nvPr/>
        </p:nvSpPr>
        <p:spPr>
          <a:xfrm>
            <a:off x="-628072" y="1488891"/>
            <a:ext cx="6594762" cy="439672"/>
          </a:xfrm>
          <a:prstGeom prst="rect">
            <a:avLst/>
          </a:prstGeom>
          <a:solidFill>
            <a:schemeClr val="accent2"/>
          </a:solidFill>
          <a:effectLst>
            <a:glow rad="101600">
              <a:schemeClr val="accent1">
                <a:satMod val="175000"/>
                <a:alpha val="40000"/>
              </a:schemeClr>
            </a:glow>
          </a:effectLst>
        </p:spPr>
        <p:txBody>
          <a:bodyPr wrap="square">
            <a:spAutoFit/>
          </a:bodyPr>
          <a:lstStyle/>
          <a:p>
            <a:pPr>
              <a:lnSpc>
                <a:spcPct val="112000"/>
              </a:lnSpc>
              <a:spcBef>
                <a:spcPts val="600"/>
              </a:spcBef>
            </a:pPr>
            <a:r>
              <a:rPr lang="en-US" sz="1050" dirty="0">
                <a:effectLst/>
                <a:latin typeface="Arial" panose="020B0604020202020204" pitchFamily="34" charset="0"/>
                <a:ea typeface="MS Mincho" panose="02020609040205080304" pitchFamily="49" charset="-128"/>
                <a:cs typeface="Times New Roman" panose="02020603050405020304" pitchFamily="18" charset="0"/>
              </a:rPr>
              <a:t>The burden of disease from cancer in Australia is forecast to grow, with one in every two Australians forecast to be diagnosed with cancer by the age of 85 years.</a:t>
            </a:r>
            <a:endParaRPr lang="en-AU"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77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9E27D4C6-7CCD-6808-479C-3E15D3769C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9746"/>
            <a:ext cx="11970327" cy="5652654"/>
          </a:xfrm>
        </p:spPr>
      </p:pic>
      <p:pic>
        <p:nvPicPr>
          <p:cNvPr id="6" name="Picture 5">
            <a:extLst>
              <a:ext uri="{FF2B5EF4-FFF2-40B4-BE49-F238E27FC236}">
                <a16:creationId xmlns:a16="http://schemas.microsoft.com/office/drawing/2014/main" id="{2F61353E-72C6-06DE-2422-215C796AF36C}"/>
              </a:ext>
            </a:extLst>
          </p:cNvPr>
          <p:cNvPicPr>
            <a:picLocks noChangeAspect="1"/>
          </p:cNvPicPr>
          <p:nvPr/>
        </p:nvPicPr>
        <p:blipFill>
          <a:blip r:embed="rId3"/>
          <a:stretch>
            <a:fillRect/>
          </a:stretch>
        </p:blipFill>
        <p:spPr>
          <a:xfrm>
            <a:off x="4276725" y="1820429"/>
            <a:ext cx="3638550" cy="2533650"/>
          </a:xfrm>
          <a:prstGeom prst="rect">
            <a:avLst/>
          </a:prstGeom>
        </p:spPr>
      </p:pic>
    </p:spTree>
    <p:extLst>
      <p:ext uri="{BB962C8B-B14F-4D97-AF65-F5344CB8AC3E}">
        <p14:creationId xmlns:p14="http://schemas.microsoft.com/office/powerpoint/2010/main" val="260823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D5996-BE14-96A6-B8FA-E45B73B8EA45}"/>
              </a:ext>
            </a:extLst>
          </p:cNvPr>
          <p:cNvPicPr>
            <a:picLocks noChangeAspect="1"/>
          </p:cNvPicPr>
          <p:nvPr/>
        </p:nvPicPr>
        <p:blipFill>
          <a:blip r:embed="rId2"/>
          <a:stretch>
            <a:fillRect/>
          </a:stretch>
        </p:blipFill>
        <p:spPr>
          <a:xfrm>
            <a:off x="643469" y="1313736"/>
            <a:ext cx="3937768" cy="4230527"/>
          </a:xfrm>
          <a:prstGeom prst="rect">
            <a:avLst/>
          </a:prstGeom>
        </p:spPr>
      </p:pic>
      <p:pic>
        <p:nvPicPr>
          <p:cNvPr id="4" name="Content Placeholder 3">
            <a:extLst>
              <a:ext uri="{FF2B5EF4-FFF2-40B4-BE49-F238E27FC236}">
                <a16:creationId xmlns:a16="http://schemas.microsoft.com/office/drawing/2014/main" id="{173D7FCE-AF6D-A2CA-8CDB-3EC4F6F0A6A4}"/>
              </a:ext>
            </a:extLst>
          </p:cNvPr>
          <p:cNvPicPr>
            <a:picLocks noGrp="1" noChangeAspect="1"/>
          </p:cNvPicPr>
          <p:nvPr>
            <p:ph idx="1"/>
          </p:nvPr>
        </p:nvPicPr>
        <p:blipFill>
          <a:blip r:embed="rId3"/>
          <a:stretch>
            <a:fillRect/>
          </a:stretch>
        </p:blipFill>
        <p:spPr>
          <a:xfrm>
            <a:off x="4424219" y="166255"/>
            <a:ext cx="7333672" cy="6289962"/>
          </a:xfrm>
          <a:prstGeom prst="rect">
            <a:avLst/>
          </a:prstGeom>
        </p:spPr>
      </p:pic>
    </p:spTree>
    <p:extLst>
      <p:ext uri="{BB962C8B-B14F-4D97-AF65-F5344CB8AC3E}">
        <p14:creationId xmlns:p14="http://schemas.microsoft.com/office/powerpoint/2010/main" val="367116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3B3592-C43B-45A9-8857-F785988493D7}"/>
              </a:ext>
            </a:extLst>
          </p:cNvPr>
          <p:cNvPicPr>
            <a:picLocks noGrp="1" noChangeAspect="1"/>
          </p:cNvPicPr>
          <p:nvPr>
            <p:ph sz="half" idx="1"/>
          </p:nvPr>
        </p:nvPicPr>
        <p:blipFill>
          <a:blip r:embed="rId2"/>
          <a:stretch>
            <a:fillRect/>
          </a:stretch>
        </p:blipFill>
        <p:spPr>
          <a:xfrm>
            <a:off x="0" y="407248"/>
            <a:ext cx="5718175" cy="5892799"/>
          </a:xfrm>
          <a:prstGeom prst="rect">
            <a:avLst/>
          </a:prstGeom>
          <a:ln>
            <a:solidFill>
              <a:srgbClr val="002060"/>
            </a:solidFill>
          </a:ln>
        </p:spPr>
      </p:pic>
      <p:pic>
        <p:nvPicPr>
          <p:cNvPr id="8" name="Content Placeholder 7">
            <a:extLst>
              <a:ext uri="{FF2B5EF4-FFF2-40B4-BE49-F238E27FC236}">
                <a16:creationId xmlns:a16="http://schemas.microsoft.com/office/drawing/2014/main" id="{D71D5C93-C39F-E476-5156-C117EA424794}"/>
              </a:ext>
            </a:extLst>
          </p:cNvPr>
          <p:cNvPicPr>
            <a:picLocks noGrp="1" noChangeAspect="1"/>
          </p:cNvPicPr>
          <p:nvPr>
            <p:ph sz="half" idx="2"/>
          </p:nvPr>
        </p:nvPicPr>
        <p:blipFill>
          <a:blip r:embed="rId3"/>
          <a:stretch>
            <a:fillRect/>
          </a:stretch>
        </p:blipFill>
        <p:spPr>
          <a:xfrm>
            <a:off x="4982549" y="-485192"/>
            <a:ext cx="7567124" cy="7632441"/>
          </a:xfrm>
          <a:prstGeom prst="rect">
            <a:avLst/>
          </a:prstGeom>
        </p:spPr>
      </p:pic>
    </p:spTree>
    <p:extLst>
      <p:ext uri="{BB962C8B-B14F-4D97-AF65-F5344CB8AC3E}">
        <p14:creationId xmlns:p14="http://schemas.microsoft.com/office/powerpoint/2010/main" val="1503684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48E530-A0C1-6266-2284-75E8E3100FBA}"/>
              </a:ext>
            </a:extLst>
          </p:cNvPr>
          <p:cNvPicPr>
            <a:picLocks noGrp="1" noChangeAspect="1"/>
          </p:cNvPicPr>
          <p:nvPr>
            <p:ph sz="half" idx="1"/>
          </p:nvPr>
        </p:nvPicPr>
        <p:blipFill>
          <a:blip r:embed="rId2"/>
          <a:stretch>
            <a:fillRect/>
          </a:stretch>
        </p:blipFill>
        <p:spPr>
          <a:xfrm>
            <a:off x="314036" y="258618"/>
            <a:ext cx="4839855" cy="5911273"/>
          </a:xfrm>
          <a:prstGeom prst="rect">
            <a:avLst/>
          </a:prstGeom>
        </p:spPr>
      </p:pic>
      <p:pic>
        <p:nvPicPr>
          <p:cNvPr id="6" name="Content Placeholder 5">
            <a:extLst>
              <a:ext uri="{FF2B5EF4-FFF2-40B4-BE49-F238E27FC236}">
                <a16:creationId xmlns:a16="http://schemas.microsoft.com/office/drawing/2014/main" id="{78458338-8452-050B-5E74-4C35E632067F}"/>
              </a:ext>
            </a:extLst>
          </p:cNvPr>
          <p:cNvPicPr>
            <a:picLocks noGrp="1" noChangeAspect="1"/>
          </p:cNvPicPr>
          <p:nvPr>
            <p:ph sz="half" idx="2"/>
          </p:nvPr>
        </p:nvPicPr>
        <p:blipFill>
          <a:blip r:embed="rId3"/>
          <a:stretch>
            <a:fillRect/>
          </a:stretch>
        </p:blipFill>
        <p:spPr>
          <a:xfrm>
            <a:off x="4937760" y="57988"/>
            <a:ext cx="7087985" cy="6677891"/>
          </a:xfrm>
          <a:prstGeom prst="rect">
            <a:avLst/>
          </a:prstGeom>
        </p:spPr>
      </p:pic>
    </p:spTree>
    <p:extLst>
      <p:ext uri="{BB962C8B-B14F-4D97-AF65-F5344CB8AC3E}">
        <p14:creationId xmlns:p14="http://schemas.microsoft.com/office/powerpoint/2010/main" val="401269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FFF50AF7-9664-7C7D-B657-154FC7DA07D7}"/>
              </a:ext>
            </a:extLst>
          </p:cNvPr>
          <p:cNvPicPr>
            <a:picLocks noChangeAspect="1"/>
          </p:cNvPicPr>
          <p:nvPr/>
        </p:nvPicPr>
        <p:blipFill>
          <a:blip r:embed="rId2"/>
          <a:stretch>
            <a:fillRect/>
          </a:stretch>
        </p:blipFill>
        <p:spPr>
          <a:xfrm>
            <a:off x="5255491" y="300121"/>
            <a:ext cx="6761018" cy="5571066"/>
          </a:xfrm>
          <a:prstGeom prst="rect">
            <a:avLst/>
          </a:prstGeom>
        </p:spPr>
      </p:pic>
      <p:sp>
        <p:nvSpPr>
          <p:cNvPr id="9" name="TextBox 8">
            <a:extLst>
              <a:ext uri="{FF2B5EF4-FFF2-40B4-BE49-F238E27FC236}">
                <a16:creationId xmlns:a16="http://schemas.microsoft.com/office/drawing/2014/main" id="{B55FB08F-612B-6F66-4B6E-488D178DCD73}"/>
              </a:ext>
            </a:extLst>
          </p:cNvPr>
          <p:cNvSpPr txBox="1"/>
          <p:nvPr/>
        </p:nvSpPr>
        <p:spPr>
          <a:xfrm>
            <a:off x="4322618" y="115455"/>
            <a:ext cx="6206836" cy="369332"/>
          </a:xfrm>
          <a:prstGeom prst="rect">
            <a:avLst/>
          </a:prstGeom>
          <a:solidFill>
            <a:schemeClr val="accent2"/>
          </a:solidFill>
          <a:ln>
            <a:solidFill>
              <a:srgbClr val="7030A0"/>
            </a:solidFill>
          </a:ln>
        </p:spPr>
        <p:txBody>
          <a:bodyPr wrap="square">
            <a:spAutoFit/>
          </a:bodyPr>
          <a:lstStyle/>
          <a:p>
            <a:r>
              <a:rPr lang="en-AU" dirty="0">
                <a:latin typeface="Amasis MT Pro Medium" panose="02040604050005020304" pitchFamily="18" charset="0"/>
              </a:rPr>
              <a:t>Skin cancer and ethnicity</a:t>
            </a:r>
          </a:p>
        </p:txBody>
      </p:sp>
      <p:pic>
        <p:nvPicPr>
          <p:cNvPr id="8" name="Picture 7">
            <a:extLst>
              <a:ext uri="{FF2B5EF4-FFF2-40B4-BE49-F238E27FC236}">
                <a16:creationId xmlns:a16="http://schemas.microsoft.com/office/drawing/2014/main" id="{7BA11AFB-6EE4-F552-6AE2-429A87D6B6A7}"/>
              </a:ext>
            </a:extLst>
          </p:cNvPr>
          <p:cNvPicPr>
            <a:picLocks noChangeAspect="1"/>
          </p:cNvPicPr>
          <p:nvPr/>
        </p:nvPicPr>
        <p:blipFill>
          <a:blip r:embed="rId3"/>
          <a:stretch>
            <a:fillRect/>
          </a:stretch>
        </p:blipFill>
        <p:spPr>
          <a:xfrm>
            <a:off x="175491" y="-75377"/>
            <a:ext cx="4110183" cy="3666836"/>
          </a:xfrm>
          <a:prstGeom prst="rect">
            <a:avLst/>
          </a:prstGeom>
        </p:spPr>
      </p:pic>
      <p:pic>
        <p:nvPicPr>
          <p:cNvPr id="13" name="Picture 12">
            <a:extLst>
              <a:ext uri="{FF2B5EF4-FFF2-40B4-BE49-F238E27FC236}">
                <a16:creationId xmlns:a16="http://schemas.microsoft.com/office/drawing/2014/main" id="{EB0C5AE5-6D86-2A87-6770-3E820C4A66CB}"/>
              </a:ext>
            </a:extLst>
          </p:cNvPr>
          <p:cNvPicPr>
            <a:picLocks noChangeAspect="1"/>
          </p:cNvPicPr>
          <p:nvPr/>
        </p:nvPicPr>
        <p:blipFill>
          <a:blip r:embed="rId4"/>
          <a:stretch>
            <a:fillRect/>
          </a:stretch>
        </p:blipFill>
        <p:spPr>
          <a:xfrm>
            <a:off x="-185624" y="3782291"/>
            <a:ext cx="5949115" cy="2960254"/>
          </a:xfrm>
          <a:prstGeom prst="rect">
            <a:avLst/>
          </a:prstGeom>
        </p:spPr>
      </p:pic>
    </p:spTree>
    <p:extLst>
      <p:ext uri="{BB962C8B-B14F-4D97-AF65-F5344CB8AC3E}">
        <p14:creationId xmlns:p14="http://schemas.microsoft.com/office/powerpoint/2010/main" val="5307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3" name="Rectangle 2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08FE2-7146-7A60-CF6C-16CABE532E7A}"/>
              </a:ext>
            </a:extLst>
          </p:cNvPr>
          <p:cNvSpPr txBox="1"/>
          <p:nvPr/>
        </p:nvSpPr>
        <p:spPr>
          <a:xfrm>
            <a:off x="1006763" y="5588934"/>
            <a:ext cx="9402618" cy="769851"/>
          </a:xfrm>
          <a:prstGeom prst="rect">
            <a:avLst/>
          </a:prstGeom>
          <a:solidFill>
            <a:schemeClr val="accent3"/>
          </a:solidFill>
        </p:spPr>
        <p:txBody>
          <a:bodyPr vert="horz" lIns="91440" tIns="45720" rIns="91440" bIns="45720" rtlCol="0" anchor="ctr">
            <a:normAutofit/>
          </a:bodyPr>
          <a:lstStyle/>
          <a:p>
            <a:pPr algn="ctr">
              <a:lnSpc>
                <a:spcPct val="90000"/>
              </a:lnSpc>
              <a:spcBef>
                <a:spcPct val="0"/>
              </a:spcBef>
              <a:spcAft>
                <a:spcPts val="600"/>
              </a:spcAft>
            </a:pPr>
            <a:r>
              <a:rPr lang="en-US" sz="3700" i="1" dirty="0">
                <a:latin typeface="Amasis MT Pro Medium" panose="02040604050005020304" pitchFamily="18" charset="0"/>
                <a:ea typeface="+mj-ea"/>
                <a:cs typeface="+mj-cs"/>
              </a:rPr>
              <a:t>How does skin cancer compare to UV index?</a:t>
            </a:r>
          </a:p>
        </p:txBody>
      </p:sp>
      <p:pic>
        <p:nvPicPr>
          <p:cNvPr id="4" name="Content Placeholder 3" descr="Chart, line chart&#10;&#10;Description automatically generated">
            <a:extLst>
              <a:ext uri="{FF2B5EF4-FFF2-40B4-BE49-F238E27FC236}">
                <a16:creationId xmlns:a16="http://schemas.microsoft.com/office/drawing/2014/main" id="{4A53EDBE-33D4-466B-6D43-A4560DA76BEF}"/>
              </a:ext>
            </a:extLst>
          </p:cNvPr>
          <p:cNvPicPr>
            <a:picLocks noGrp="1" noChangeAspect="1"/>
          </p:cNvPicPr>
          <p:nvPr>
            <p:ph idx="1"/>
          </p:nvPr>
        </p:nvPicPr>
        <p:blipFill>
          <a:blip r:embed="rId2"/>
          <a:stretch>
            <a:fillRect/>
          </a:stretch>
        </p:blipFill>
        <p:spPr>
          <a:xfrm>
            <a:off x="643468" y="220145"/>
            <a:ext cx="6117550" cy="5035346"/>
          </a:xfrm>
          <a:prstGeom prst="rect">
            <a:avLst/>
          </a:prstGeom>
        </p:spPr>
      </p:pic>
      <p:pic>
        <p:nvPicPr>
          <p:cNvPr id="16" name="Content Placeholder 33" descr="Chart, line chart&#10;&#10;Description automatically generated">
            <a:extLst>
              <a:ext uri="{FF2B5EF4-FFF2-40B4-BE49-F238E27FC236}">
                <a16:creationId xmlns:a16="http://schemas.microsoft.com/office/drawing/2014/main" id="{1183ED70-05B5-B1CA-8DA1-AE2129A78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732" y="652703"/>
            <a:ext cx="5340159" cy="4446252"/>
          </a:xfrm>
          <a:prstGeom prst="rect">
            <a:avLst/>
          </a:prstGeom>
        </p:spPr>
      </p:pic>
    </p:spTree>
    <p:extLst>
      <p:ext uri="{BB962C8B-B14F-4D97-AF65-F5344CB8AC3E}">
        <p14:creationId xmlns:p14="http://schemas.microsoft.com/office/powerpoint/2010/main" val="477886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2C56-D8F3-7DCD-9CEE-43E5403F0D64}"/>
              </a:ext>
            </a:extLst>
          </p:cNvPr>
          <p:cNvSpPr>
            <a:spLocks noGrp="1"/>
          </p:cNvSpPr>
          <p:nvPr>
            <p:ph type="title"/>
          </p:nvPr>
        </p:nvSpPr>
        <p:spPr>
          <a:xfrm>
            <a:off x="170121" y="365125"/>
            <a:ext cx="11183679" cy="1325563"/>
          </a:xfrm>
          <a:solidFill>
            <a:schemeClr val="accent3"/>
          </a:solidFill>
        </p:spPr>
        <p:txBody>
          <a:bodyPr/>
          <a:lstStyle/>
          <a:p>
            <a:r>
              <a:rPr lang="en-AU" dirty="0"/>
              <a:t>Australia major city Avg. </a:t>
            </a:r>
            <a:r>
              <a:rPr lang="en-AU" b="1" dirty="0"/>
              <a:t>UV</a:t>
            </a:r>
            <a:r>
              <a:rPr lang="en-AU" dirty="0"/>
              <a:t> </a:t>
            </a:r>
            <a:r>
              <a:rPr lang="en-AU" dirty="0">
                <a:latin typeface="Amasis MT Pro Black" panose="02040A04050005020304" pitchFamily="18" charset="0"/>
              </a:rPr>
              <a:t>index</a:t>
            </a:r>
          </a:p>
        </p:txBody>
      </p:sp>
      <p:pic>
        <p:nvPicPr>
          <p:cNvPr id="5" name="Content Placeholder 4">
            <a:extLst>
              <a:ext uri="{FF2B5EF4-FFF2-40B4-BE49-F238E27FC236}">
                <a16:creationId xmlns:a16="http://schemas.microsoft.com/office/drawing/2014/main" id="{DCE69C09-DBEB-E3CD-BDA0-565A66D51487}"/>
              </a:ext>
            </a:extLst>
          </p:cNvPr>
          <p:cNvPicPr>
            <a:picLocks noGrp="1" noChangeAspect="1"/>
          </p:cNvPicPr>
          <p:nvPr>
            <p:ph idx="1"/>
          </p:nvPr>
        </p:nvPicPr>
        <p:blipFill>
          <a:blip r:embed="rId2"/>
          <a:stretch>
            <a:fillRect/>
          </a:stretch>
        </p:blipFill>
        <p:spPr>
          <a:xfrm>
            <a:off x="170121" y="1690689"/>
            <a:ext cx="12014682" cy="3572072"/>
          </a:xfrm>
        </p:spPr>
      </p:pic>
      <p:pic>
        <p:nvPicPr>
          <p:cNvPr id="7" name="Picture 6">
            <a:extLst>
              <a:ext uri="{FF2B5EF4-FFF2-40B4-BE49-F238E27FC236}">
                <a16:creationId xmlns:a16="http://schemas.microsoft.com/office/drawing/2014/main" id="{C9CDAD40-6CDB-C707-06F7-5EF30FE3EEFA}"/>
              </a:ext>
            </a:extLst>
          </p:cNvPr>
          <p:cNvPicPr>
            <a:picLocks noChangeAspect="1"/>
          </p:cNvPicPr>
          <p:nvPr/>
        </p:nvPicPr>
        <p:blipFill>
          <a:blip r:embed="rId3"/>
          <a:stretch>
            <a:fillRect/>
          </a:stretch>
        </p:blipFill>
        <p:spPr>
          <a:xfrm>
            <a:off x="7111999" y="1690689"/>
            <a:ext cx="4769829" cy="5079566"/>
          </a:xfrm>
          <a:prstGeom prst="rect">
            <a:avLst/>
          </a:prstGeom>
        </p:spPr>
      </p:pic>
    </p:spTree>
    <p:extLst>
      <p:ext uri="{BB962C8B-B14F-4D97-AF65-F5344CB8AC3E}">
        <p14:creationId xmlns:p14="http://schemas.microsoft.com/office/powerpoint/2010/main" val="310315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8797-22EB-725E-068D-A72EC3FE38DE}"/>
              </a:ext>
            </a:extLst>
          </p:cNvPr>
          <p:cNvSpPr>
            <a:spLocks noGrp="1"/>
          </p:cNvSpPr>
          <p:nvPr>
            <p:ph type="title"/>
          </p:nvPr>
        </p:nvSpPr>
        <p:spPr>
          <a:xfrm>
            <a:off x="838200" y="349222"/>
            <a:ext cx="10515600" cy="1143675"/>
          </a:xfrm>
          <a:solidFill>
            <a:schemeClr val="accent5">
              <a:lumMod val="60000"/>
              <a:lumOff val="40000"/>
            </a:schemeClr>
          </a:solidFill>
          <a:ln w="38100">
            <a:solidFill>
              <a:srgbClr val="0070C0"/>
            </a:solidFill>
          </a:ln>
        </p:spPr>
        <p:txBody>
          <a:bodyPr/>
          <a:lstStyle/>
          <a:p>
            <a:r>
              <a:rPr lang="en-AU" dirty="0">
                <a:latin typeface="Amasis MT Pro Medium" panose="02040604050005020304" pitchFamily="18" charset="0"/>
              </a:rPr>
              <a:t>Questions</a:t>
            </a:r>
          </a:p>
        </p:txBody>
      </p:sp>
      <p:sp>
        <p:nvSpPr>
          <p:cNvPr id="3" name="Content Placeholder 2">
            <a:extLst>
              <a:ext uri="{FF2B5EF4-FFF2-40B4-BE49-F238E27FC236}">
                <a16:creationId xmlns:a16="http://schemas.microsoft.com/office/drawing/2014/main" id="{BFC320A2-D600-5763-14E5-88AB367F4E05}"/>
              </a:ext>
            </a:extLst>
          </p:cNvPr>
          <p:cNvSpPr>
            <a:spLocks noGrp="1"/>
          </p:cNvSpPr>
          <p:nvPr>
            <p:ph idx="1"/>
          </p:nvPr>
        </p:nvSpPr>
        <p:spPr>
          <a:xfrm>
            <a:off x="838200" y="1492898"/>
            <a:ext cx="10515600" cy="4679302"/>
          </a:xfrm>
          <a:solidFill>
            <a:schemeClr val="accent4">
              <a:lumMod val="60000"/>
              <a:lumOff val="40000"/>
            </a:schemeClr>
          </a:solidFill>
          <a:ln w="57150">
            <a:solidFill>
              <a:schemeClr val="tx1"/>
            </a:solidFill>
          </a:ln>
          <a:effectLst>
            <a:glow rad="228600">
              <a:schemeClr val="accent2">
                <a:satMod val="175000"/>
                <a:alpha val="40000"/>
              </a:schemeClr>
            </a:glow>
            <a:outerShdw blurRad="50800" dist="38100" dir="2700000" algn="tl" rotWithShape="0">
              <a:prstClr val="black">
                <a:alpha val="40000"/>
              </a:prstClr>
            </a:outerShdw>
          </a:effectLst>
        </p:spPr>
        <p:txBody>
          <a:bodyPr/>
          <a:lstStyle/>
          <a:p>
            <a:pPr marL="0" indent="0">
              <a:buNone/>
            </a:pPr>
            <a:r>
              <a:rPr lang="en-AU" b="1" dirty="0"/>
              <a:t>1.Why does Australia need to be serious about skin cancer?</a:t>
            </a:r>
          </a:p>
          <a:p>
            <a:pPr marL="0" indent="0">
              <a:buNone/>
            </a:pPr>
            <a:r>
              <a:rPr lang="en-AU" b="1" dirty="0"/>
              <a:t>2. Who are the most impacted?</a:t>
            </a:r>
          </a:p>
          <a:p>
            <a:pPr marL="0" indent="0">
              <a:buNone/>
            </a:pPr>
            <a:r>
              <a:rPr lang="en-AU" b="1" dirty="0"/>
              <a:t>3. Is skin cancer impacting the economy?</a:t>
            </a:r>
          </a:p>
          <a:p>
            <a:pPr marL="0" indent="0">
              <a:buNone/>
            </a:pPr>
            <a:r>
              <a:rPr lang="en-AU" b="1" dirty="0"/>
              <a:t>4. Are there factors that are directly corelated and can be controlled to reduce the incidence of skin cancer? Is  the factor quantifiable?</a:t>
            </a:r>
          </a:p>
          <a:p>
            <a:pPr marL="0" indent="0">
              <a:buNone/>
            </a:pPr>
            <a:r>
              <a:rPr lang="en-AU" b="1" dirty="0"/>
              <a:t>5. Is this disease preventable by changes at individual level?</a:t>
            </a:r>
          </a:p>
          <a:p>
            <a:pPr marL="514350" indent="-514350">
              <a:buAutoNum type="arabicPeriod"/>
            </a:pPr>
            <a:endParaRPr lang="en-AU" dirty="0"/>
          </a:p>
          <a:p>
            <a:pPr marL="514350" indent="-514350">
              <a:buAutoNum type="arabicPeriod"/>
            </a:pPr>
            <a:endParaRPr lang="en-AU" dirty="0"/>
          </a:p>
        </p:txBody>
      </p:sp>
    </p:spTree>
    <p:extLst>
      <p:ext uri="{BB962C8B-B14F-4D97-AF65-F5344CB8AC3E}">
        <p14:creationId xmlns:p14="http://schemas.microsoft.com/office/powerpoint/2010/main" val="269981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1A1A6-2269-77D4-88DA-7724C50F8883}"/>
              </a:ext>
            </a:extLst>
          </p:cNvPr>
          <p:cNvSpPr>
            <a:spLocks noGrp="1"/>
          </p:cNvSpPr>
          <p:nvPr>
            <p:ph type="title"/>
          </p:nvPr>
        </p:nvSpPr>
        <p:spPr>
          <a:xfrm>
            <a:off x="2401454" y="365125"/>
            <a:ext cx="8952345" cy="724765"/>
          </a:xfrm>
          <a:solidFill>
            <a:schemeClr val="accent3"/>
          </a:solidFill>
        </p:spPr>
        <p:txBody>
          <a:bodyPr>
            <a:normAutofit/>
          </a:bodyPr>
          <a:lstStyle/>
          <a:p>
            <a:r>
              <a:rPr lang="en-US" sz="2400" dirty="0">
                <a:latin typeface="Amasis MT Pro Medium" panose="02040604050005020304" pitchFamily="18" charset="0"/>
              </a:rPr>
              <a:t>How does the UV index look during different times of the day?</a:t>
            </a:r>
            <a:endParaRPr lang="en-AU" sz="2400" dirty="0">
              <a:latin typeface="Amasis MT Pro Medium" panose="02040604050005020304" pitchFamily="18" charset="0"/>
            </a:endParaRPr>
          </a:p>
        </p:txBody>
      </p:sp>
      <p:pic>
        <p:nvPicPr>
          <p:cNvPr id="7" name="Content Placeholder 6">
            <a:extLst>
              <a:ext uri="{FF2B5EF4-FFF2-40B4-BE49-F238E27FC236}">
                <a16:creationId xmlns:a16="http://schemas.microsoft.com/office/drawing/2014/main" id="{2A3DC4AB-265A-A058-232D-44A2A2B92714}"/>
              </a:ext>
            </a:extLst>
          </p:cNvPr>
          <p:cNvPicPr>
            <a:picLocks noGrp="1" noChangeAspect="1"/>
          </p:cNvPicPr>
          <p:nvPr>
            <p:ph sz="half" idx="1"/>
          </p:nvPr>
        </p:nvPicPr>
        <p:blipFill>
          <a:blip r:embed="rId2"/>
          <a:stretch>
            <a:fillRect/>
          </a:stretch>
        </p:blipFill>
        <p:spPr>
          <a:xfrm>
            <a:off x="838200" y="1320800"/>
            <a:ext cx="5654964" cy="5412509"/>
          </a:xfrm>
          <a:prstGeom prst="rect">
            <a:avLst/>
          </a:prstGeom>
        </p:spPr>
      </p:pic>
      <p:pic>
        <p:nvPicPr>
          <p:cNvPr id="8" name="Picture 2">
            <a:extLst>
              <a:ext uri="{FF2B5EF4-FFF2-40B4-BE49-F238E27FC236}">
                <a16:creationId xmlns:a16="http://schemas.microsoft.com/office/drawing/2014/main" id="{8EBE9E57-AE79-820D-260F-BCB2BA4F8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164" y="2419927"/>
            <a:ext cx="5149805"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1B1B8072-7FE4-6028-8C2D-7B5C3D7264B4}"/>
              </a:ext>
            </a:extLst>
          </p:cNvPr>
          <p:cNvSpPr>
            <a:spLocks noGrp="1"/>
          </p:cNvSpPr>
          <p:nvPr>
            <p:ph type="title"/>
          </p:nvPr>
        </p:nvSpPr>
        <p:spPr>
          <a:xfrm>
            <a:off x="838201" y="643467"/>
            <a:ext cx="3888526" cy="1800526"/>
          </a:xfrm>
        </p:spPr>
        <p:txBody>
          <a:bodyPr>
            <a:normAutofit/>
          </a:bodyPr>
          <a:lstStyle/>
          <a:p>
            <a:r>
              <a:rPr lang="en-AU" b="1" dirty="0">
                <a:latin typeface="Amasis MT Pro Black" panose="02040A04050005020304" pitchFamily="18" charset="0"/>
              </a:rPr>
              <a:t>Findings &amp; Conclusions</a:t>
            </a:r>
          </a:p>
        </p:txBody>
      </p:sp>
      <p:sp>
        <p:nvSpPr>
          <p:cNvPr id="6" name="Content Placeholder 5">
            <a:extLst>
              <a:ext uri="{FF2B5EF4-FFF2-40B4-BE49-F238E27FC236}">
                <a16:creationId xmlns:a16="http://schemas.microsoft.com/office/drawing/2014/main" id="{6B8213A2-923C-24E3-5E12-9F9DF52FEA00}"/>
              </a:ext>
            </a:extLst>
          </p:cNvPr>
          <p:cNvSpPr>
            <a:spLocks noGrp="1"/>
          </p:cNvSpPr>
          <p:nvPr>
            <p:ph idx="1"/>
          </p:nvPr>
        </p:nvSpPr>
        <p:spPr>
          <a:xfrm>
            <a:off x="203200" y="2142837"/>
            <a:ext cx="4523529" cy="4034126"/>
          </a:xfrm>
        </p:spPr>
        <p:txBody>
          <a:bodyPr>
            <a:normAutofit fontScale="92500" lnSpcReduction="10000"/>
          </a:bodyPr>
          <a:lstStyle/>
          <a:p>
            <a:pPr marL="0" indent="0">
              <a:lnSpc>
                <a:spcPct val="90000"/>
              </a:lnSpc>
              <a:buNone/>
            </a:pPr>
            <a:r>
              <a:rPr lang="en-US" sz="1600" dirty="0">
                <a:latin typeface="Amasis MT Pro Medium" panose="02040604050005020304" pitchFamily="18" charset="0"/>
              </a:rPr>
              <a:t>How serious is skin cancer in Australia?</a:t>
            </a:r>
          </a:p>
          <a:p>
            <a:pPr>
              <a:lnSpc>
                <a:spcPct val="90000"/>
              </a:lnSpc>
            </a:pPr>
            <a:r>
              <a:rPr lang="en-US" sz="1600" dirty="0">
                <a:latin typeface="Amasis MT Pro Medium" panose="02040604050005020304" pitchFamily="18" charset="0"/>
              </a:rPr>
              <a:t>Top deadly diseases in Australia</a:t>
            </a:r>
          </a:p>
          <a:p>
            <a:pPr>
              <a:lnSpc>
                <a:spcPct val="90000"/>
              </a:lnSpc>
            </a:pPr>
            <a:r>
              <a:rPr lang="en-US" sz="1600" dirty="0">
                <a:latin typeface="Amasis MT Pro Medium" panose="02040604050005020304" pitchFamily="18" charset="0"/>
              </a:rPr>
              <a:t>Australia is the skin cancer capital of the world</a:t>
            </a:r>
          </a:p>
          <a:p>
            <a:pPr>
              <a:lnSpc>
                <a:spcPct val="90000"/>
              </a:lnSpc>
            </a:pPr>
            <a:r>
              <a:rPr lang="en-US" sz="1600" dirty="0">
                <a:latin typeface="Amasis MT Pro Medium" panose="02040604050005020304" pitchFamily="18" charset="0"/>
              </a:rPr>
              <a:t>There’s been an upward trend in skin cancer cases since 1970</a:t>
            </a:r>
          </a:p>
          <a:p>
            <a:pPr>
              <a:lnSpc>
                <a:spcPct val="90000"/>
              </a:lnSpc>
            </a:pPr>
            <a:r>
              <a:rPr lang="en-US" sz="1600" dirty="0">
                <a:latin typeface="Amasis MT Pro Medium" panose="02040604050005020304" pitchFamily="18" charset="0"/>
              </a:rPr>
              <a:t>What’s being done to prevent it?</a:t>
            </a:r>
          </a:p>
          <a:p>
            <a:pPr marL="0" indent="0">
              <a:lnSpc>
                <a:spcPct val="90000"/>
              </a:lnSpc>
              <a:buNone/>
            </a:pPr>
            <a:r>
              <a:rPr lang="en-US" sz="1600" dirty="0">
                <a:latin typeface="Amasis MT Pro Medium" panose="02040604050005020304" pitchFamily="18" charset="0"/>
              </a:rPr>
              <a:t>Budget of 2022-23</a:t>
            </a:r>
          </a:p>
          <a:p>
            <a:pPr marL="0" indent="0">
              <a:lnSpc>
                <a:spcPct val="90000"/>
              </a:lnSpc>
              <a:buNone/>
            </a:pPr>
            <a:r>
              <a:rPr lang="en-US" sz="1600" dirty="0">
                <a:latin typeface="Amasis MT Pro Medium" panose="02040604050005020304" pitchFamily="18" charset="0"/>
              </a:rPr>
              <a:t>The Australian Government is investing $893.5 million over five years, from 2021–22 to 2025–26 on research of different cancer types and treatments</a:t>
            </a:r>
          </a:p>
          <a:p>
            <a:pPr>
              <a:lnSpc>
                <a:spcPct val="90000"/>
              </a:lnSpc>
            </a:pPr>
            <a:r>
              <a:rPr lang="en-US" sz="1600" dirty="0">
                <a:latin typeface="Amasis MT Pro Medium" panose="02040604050005020304" pitchFamily="18" charset="0"/>
              </a:rPr>
              <a:t>The annual cost of treating skin cancer is $1.2 billion.</a:t>
            </a:r>
          </a:p>
          <a:p>
            <a:pPr>
              <a:lnSpc>
                <a:spcPct val="90000"/>
              </a:lnSpc>
            </a:pPr>
            <a:r>
              <a:rPr lang="en-US" sz="1600" dirty="0">
                <a:latin typeface="Amasis MT Pro Medium" panose="02040604050005020304" pitchFamily="18" charset="0"/>
              </a:rPr>
              <a:t>Of this 90% is towards the risk factor ( high sun exposure)</a:t>
            </a:r>
          </a:p>
          <a:p>
            <a:pPr>
              <a:lnSpc>
                <a:spcPct val="90000"/>
              </a:lnSpc>
            </a:pPr>
            <a:endParaRPr lang="en-AU" sz="1600" dirty="0">
              <a:latin typeface="Amasis MT Pro Medium" panose="02040604050005020304" pitchFamily="18" charset="0"/>
            </a:endParaRPr>
          </a:p>
        </p:txBody>
      </p:sp>
      <p:pic>
        <p:nvPicPr>
          <p:cNvPr id="7" name="Picture 6">
            <a:extLst>
              <a:ext uri="{FF2B5EF4-FFF2-40B4-BE49-F238E27FC236}">
                <a16:creationId xmlns:a16="http://schemas.microsoft.com/office/drawing/2014/main" id="{30F15FBE-09CD-9061-52DB-81C5826DC1BC}"/>
              </a:ext>
            </a:extLst>
          </p:cNvPr>
          <p:cNvPicPr>
            <a:picLocks noChangeAspect="1"/>
          </p:cNvPicPr>
          <p:nvPr/>
        </p:nvPicPr>
        <p:blipFill>
          <a:blip r:embed="rId2"/>
          <a:stretch>
            <a:fillRect/>
          </a:stretch>
        </p:blipFill>
        <p:spPr>
          <a:xfrm>
            <a:off x="4839856" y="643467"/>
            <a:ext cx="6708678" cy="5720388"/>
          </a:xfrm>
          <a:prstGeom prst="rect">
            <a:avLst/>
          </a:prstGeom>
        </p:spPr>
      </p:pic>
    </p:spTree>
    <p:extLst>
      <p:ext uri="{BB962C8B-B14F-4D97-AF65-F5344CB8AC3E}">
        <p14:creationId xmlns:p14="http://schemas.microsoft.com/office/powerpoint/2010/main" val="131182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9428E4A-455E-264A-A4F3-893EF46FED36}"/>
              </a:ext>
            </a:extLst>
          </p:cNvPr>
          <p:cNvSpPr>
            <a:spLocks noGrp="1"/>
          </p:cNvSpPr>
          <p:nvPr>
            <p:ph type="title"/>
          </p:nvPr>
        </p:nvSpPr>
        <p:spPr>
          <a:xfrm>
            <a:off x="5526156" y="365125"/>
            <a:ext cx="5827643" cy="1433433"/>
          </a:xfrm>
        </p:spPr>
        <p:txBody>
          <a:bodyPr anchor="b">
            <a:normAutofit/>
          </a:bodyPr>
          <a:lstStyle/>
          <a:p>
            <a:r>
              <a:rPr lang="en-AU" dirty="0"/>
              <a:t>Is it preventable?</a:t>
            </a:r>
            <a:br>
              <a:rPr lang="en-AU" dirty="0"/>
            </a:br>
            <a:endParaRPr lang="en-AU" dirty="0"/>
          </a:p>
        </p:txBody>
      </p:sp>
      <p:pic>
        <p:nvPicPr>
          <p:cNvPr id="4" name="Picture 3">
            <a:extLst>
              <a:ext uri="{FF2B5EF4-FFF2-40B4-BE49-F238E27FC236}">
                <a16:creationId xmlns:a16="http://schemas.microsoft.com/office/drawing/2014/main" id="{3D72DACD-DA7E-8F2F-3274-C5321CE52DED}"/>
              </a:ext>
            </a:extLst>
          </p:cNvPr>
          <p:cNvPicPr>
            <a:picLocks noChangeAspect="1"/>
          </p:cNvPicPr>
          <p:nvPr/>
        </p:nvPicPr>
        <p:blipFill>
          <a:blip r:embed="rId2"/>
          <a:stretch>
            <a:fillRect/>
          </a:stretch>
        </p:blipFill>
        <p:spPr>
          <a:xfrm>
            <a:off x="643466" y="2988361"/>
            <a:ext cx="4309533" cy="3038220"/>
          </a:xfrm>
          <a:prstGeom prst="rect">
            <a:avLst/>
          </a:prstGeom>
        </p:spPr>
      </p:pic>
      <p:sp>
        <p:nvSpPr>
          <p:cNvPr id="3" name="Content Placeholder 2">
            <a:extLst>
              <a:ext uri="{FF2B5EF4-FFF2-40B4-BE49-F238E27FC236}">
                <a16:creationId xmlns:a16="http://schemas.microsoft.com/office/drawing/2014/main" id="{D696CFFF-F2A3-568F-4ACC-E037FE723631}"/>
              </a:ext>
            </a:extLst>
          </p:cNvPr>
          <p:cNvSpPr>
            <a:spLocks noGrp="1"/>
          </p:cNvSpPr>
          <p:nvPr>
            <p:ph idx="1"/>
          </p:nvPr>
        </p:nvSpPr>
        <p:spPr>
          <a:xfrm>
            <a:off x="5526156" y="2055813"/>
            <a:ext cx="5827644" cy="4121149"/>
          </a:xfrm>
        </p:spPr>
        <p:txBody>
          <a:bodyPr anchor="t">
            <a:normAutofit/>
          </a:bodyPr>
          <a:lstStyle/>
          <a:p>
            <a:r>
              <a:rPr lang="en-US" sz="2400"/>
              <a:t>YES!</a:t>
            </a:r>
          </a:p>
          <a:p>
            <a:pPr marL="0" indent="0">
              <a:buNone/>
            </a:pPr>
            <a:r>
              <a:rPr lang="en-US" sz="2400"/>
              <a:t>Being Sun Smart</a:t>
            </a:r>
          </a:p>
          <a:p>
            <a:pPr marL="0" indent="0">
              <a:buNone/>
            </a:pPr>
            <a:r>
              <a:rPr lang="en-US" sz="2400"/>
              <a:t>Know the UV index</a:t>
            </a:r>
          </a:p>
          <a:p>
            <a:pPr marL="0" indent="0">
              <a:buNone/>
            </a:pPr>
            <a:r>
              <a:rPr lang="en-US" sz="2400"/>
              <a:t>Slip, Slop, Slap. Seek and Slide</a:t>
            </a:r>
          </a:p>
          <a:p>
            <a:pPr marL="0" indent="0">
              <a:buNone/>
            </a:pPr>
            <a:r>
              <a:rPr lang="en-US" sz="2400"/>
              <a:t>Use common sense!</a:t>
            </a:r>
          </a:p>
          <a:p>
            <a:endParaRPr lang="en-AU" sz="2400"/>
          </a:p>
        </p:txBody>
      </p:sp>
    </p:spTree>
    <p:extLst>
      <p:ext uri="{BB962C8B-B14F-4D97-AF65-F5344CB8AC3E}">
        <p14:creationId xmlns:p14="http://schemas.microsoft.com/office/powerpoint/2010/main" val="365089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3B45-0774-0803-5D02-B2C2E51B2346}"/>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B0541FAB-03C8-B8A8-6DB8-04F59FFC3C5F}"/>
              </a:ext>
            </a:extLst>
          </p:cNvPr>
          <p:cNvSpPr>
            <a:spLocks noGrp="1"/>
          </p:cNvSpPr>
          <p:nvPr>
            <p:ph idx="1"/>
          </p:nvPr>
        </p:nvSpPr>
        <p:spPr>
          <a:solidFill>
            <a:schemeClr val="accent3"/>
          </a:solidFill>
        </p:spPr>
        <p:txBody>
          <a:bodyPr/>
          <a:lstStyle/>
          <a:p>
            <a:pPr marL="0" indent="0">
              <a:buNone/>
            </a:pPr>
            <a:r>
              <a:rPr kumimoji="0" lang="en-US" sz="1800" b="0" i="0" u="none" strike="noStrike" kern="1200" cap="none" spc="0" normalizeH="0" baseline="0" noProof="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https</a:t>
            </a:r>
            <a:r>
              <a:rPr kumimoji="0" lang="en-US" sz="1800" b="0" i="0" u="none" strike="noStrike" kern="1200" cap="none" spc="0" normalizeH="0" baseline="0" noProof="0" dirty="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www.myuv.com.au</a:t>
            </a:r>
            <a:r>
              <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endParaRPr>
          </a:p>
          <a:p>
            <a:pPr marL="0" indent="0">
              <a:buNone/>
            </a:pPr>
            <a:r>
              <a:rPr lang="en-AU" sz="1600" dirty="0">
                <a:solidFill>
                  <a:srgbClr val="AF743A"/>
                </a:solidFill>
                <a:hlinkClick r:id="rId3">
                  <a:extLst>
                    <a:ext uri="{A12FA001-AC4F-418D-AE19-62706E023703}">
                      <ahyp:hlinkClr xmlns:ahyp="http://schemas.microsoft.com/office/drawing/2018/hyperlinkcolor" val="tx"/>
                    </a:ext>
                  </a:extLst>
                </a:hlinkClick>
              </a:rPr>
              <a:t>https://</a:t>
            </a:r>
            <a:r>
              <a:rPr lang="en-AU" sz="1600" dirty="0" err="1">
                <a:solidFill>
                  <a:srgbClr val="AF743A"/>
                </a:solidFill>
                <a:hlinkClick r:id="rId3">
                  <a:extLst>
                    <a:ext uri="{A12FA001-AC4F-418D-AE19-62706E023703}">
                      <ahyp:hlinkClr xmlns:ahyp="http://schemas.microsoft.com/office/drawing/2018/hyperlinkcolor" val="tx"/>
                    </a:ext>
                  </a:extLst>
                </a:hlinkClick>
              </a:rPr>
              <a:t>www.aihw.gov.au</a:t>
            </a:r>
            <a:r>
              <a:rPr lang="en-AU" sz="1600" dirty="0">
                <a:solidFill>
                  <a:schemeClr val="bg1"/>
                </a:solidFill>
                <a:hlinkClick r:id="rId3">
                  <a:extLst>
                    <a:ext uri="{A12FA001-AC4F-418D-AE19-62706E023703}">
                      <ahyp:hlinkClr xmlns:ahyp="http://schemas.microsoft.com/office/drawing/2018/hyperlinkcolor" val="tx"/>
                    </a:ext>
                  </a:extLst>
                </a:hlinkClick>
              </a:rPr>
              <a:t>/reports/</a:t>
            </a:r>
            <a:endParaRPr lang="en-AU" sz="1600" dirty="0">
              <a:solidFill>
                <a:schemeClr val="bg1"/>
              </a:solidFill>
            </a:endParaRPr>
          </a:p>
          <a:p>
            <a:pPr marL="0" indent="0">
              <a:buNone/>
            </a:pPr>
            <a:r>
              <a:rPr lang="en-AU" sz="1600" dirty="0" err="1">
                <a:solidFill>
                  <a:schemeClr val="bg1"/>
                </a:solidFill>
              </a:rPr>
              <a:t>data.gov.au</a:t>
            </a:r>
            <a:endParaRPr lang="en-AU" sz="1600" dirty="0">
              <a:solidFill>
                <a:schemeClr val="bg1"/>
              </a:solidFill>
            </a:endParaRPr>
          </a:p>
          <a:p>
            <a:pPr marL="0" indent="0">
              <a:buNone/>
            </a:pPr>
            <a:r>
              <a:rPr lang="en-AU" sz="1600" dirty="0">
                <a:solidFill>
                  <a:srgbClr val="AF743A"/>
                </a:solidFill>
                <a:hlinkClick r:id="rId4">
                  <a:extLst>
                    <a:ext uri="{A12FA001-AC4F-418D-AE19-62706E023703}">
                      <ahyp:hlinkClr xmlns:ahyp="http://schemas.microsoft.com/office/drawing/2018/hyperlinkcolor" val="tx"/>
                    </a:ext>
                  </a:extLst>
                </a:hlinkClick>
              </a:rPr>
              <a:t>https://</a:t>
            </a:r>
            <a:r>
              <a:rPr lang="en-AU" sz="1600" dirty="0" err="1">
                <a:solidFill>
                  <a:srgbClr val="AF743A"/>
                </a:solidFill>
                <a:hlinkClick r:id="rId4">
                  <a:extLst>
                    <a:ext uri="{A12FA001-AC4F-418D-AE19-62706E023703}">
                      <ahyp:hlinkClr xmlns:ahyp="http://schemas.microsoft.com/office/drawing/2018/hyperlinkcolor" val="tx"/>
                    </a:ext>
                  </a:extLst>
                </a:hlinkClick>
              </a:rPr>
              <a:t>www.abs.gov.au</a:t>
            </a:r>
            <a:r>
              <a:rPr lang="en-AU" sz="1600" dirty="0">
                <a:solidFill>
                  <a:schemeClr val="bg1"/>
                </a:solidFill>
                <a:hlinkClick r:id="rId4">
                  <a:extLst>
                    <a:ext uri="{A12FA001-AC4F-418D-AE19-62706E023703}">
                      <ahyp:hlinkClr xmlns:ahyp="http://schemas.microsoft.com/office/drawing/2018/hyperlinkcolor" val="tx"/>
                    </a:ext>
                  </a:extLst>
                </a:hlinkClick>
              </a:rPr>
              <a:t>/</a:t>
            </a:r>
            <a:endParaRPr lang="en-AU" sz="1600" dirty="0">
              <a:solidFill>
                <a:schemeClr val="bg1"/>
              </a:solidFill>
            </a:endParaRPr>
          </a:p>
          <a:p>
            <a:pPr marL="0" indent="0">
              <a:buNone/>
            </a:pPr>
            <a:endParaRPr lang="en-AU" sz="1600" dirty="0">
              <a:solidFill>
                <a:schemeClr val="bg1"/>
              </a:solidFill>
            </a:endParaRPr>
          </a:p>
          <a:p>
            <a:pPr marL="0" indent="0">
              <a:buNone/>
            </a:pPr>
            <a:endParaRPr lang="en-AU" sz="1600" dirty="0">
              <a:solidFill>
                <a:schemeClr val="bg1"/>
              </a:solidFill>
            </a:endParaRPr>
          </a:p>
        </p:txBody>
      </p:sp>
    </p:spTree>
    <p:extLst>
      <p:ext uri="{BB962C8B-B14F-4D97-AF65-F5344CB8AC3E}">
        <p14:creationId xmlns:p14="http://schemas.microsoft.com/office/powerpoint/2010/main" val="198387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0D6EC11-37B2-B8D2-6044-52B92E4CA404}"/>
              </a:ext>
            </a:extLst>
          </p:cNvPr>
          <p:cNvSpPr>
            <a:spLocks noGrp="1"/>
          </p:cNvSpPr>
          <p:nvPr>
            <p:ph type="title"/>
          </p:nvPr>
        </p:nvSpPr>
        <p:spPr>
          <a:xfrm>
            <a:off x="5526156" y="365125"/>
            <a:ext cx="5827643" cy="1433433"/>
          </a:xfrm>
        </p:spPr>
        <p:txBody>
          <a:bodyPr anchor="b">
            <a:normAutofit/>
          </a:bodyPr>
          <a:lstStyle/>
          <a:p>
            <a:r>
              <a:rPr lang="en-AU" dirty="0"/>
              <a:t>Objectives</a:t>
            </a:r>
          </a:p>
        </p:txBody>
      </p:sp>
      <p:pic>
        <p:nvPicPr>
          <p:cNvPr id="4" name="Picture 3">
            <a:extLst>
              <a:ext uri="{FF2B5EF4-FFF2-40B4-BE49-F238E27FC236}">
                <a16:creationId xmlns:a16="http://schemas.microsoft.com/office/drawing/2014/main" id="{C9532744-8D43-4645-87DA-67B5C9DFE6D1}"/>
              </a:ext>
            </a:extLst>
          </p:cNvPr>
          <p:cNvPicPr>
            <a:picLocks noChangeAspect="1"/>
          </p:cNvPicPr>
          <p:nvPr/>
        </p:nvPicPr>
        <p:blipFill>
          <a:blip r:embed="rId2"/>
          <a:stretch>
            <a:fillRect/>
          </a:stretch>
        </p:blipFill>
        <p:spPr>
          <a:xfrm>
            <a:off x="1572919" y="2782956"/>
            <a:ext cx="2450626" cy="3449030"/>
          </a:xfrm>
          <a:prstGeom prst="rect">
            <a:avLst/>
          </a:prstGeom>
        </p:spPr>
      </p:pic>
      <p:sp>
        <p:nvSpPr>
          <p:cNvPr id="3" name="Content Placeholder 2">
            <a:extLst>
              <a:ext uri="{FF2B5EF4-FFF2-40B4-BE49-F238E27FC236}">
                <a16:creationId xmlns:a16="http://schemas.microsoft.com/office/drawing/2014/main" id="{42A57B94-8740-E892-B50C-53BC2FC3C5F8}"/>
              </a:ext>
            </a:extLst>
          </p:cNvPr>
          <p:cNvSpPr>
            <a:spLocks noGrp="1"/>
          </p:cNvSpPr>
          <p:nvPr>
            <p:ph idx="1"/>
          </p:nvPr>
        </p:nvSpPr>
        <p:spPr>
          <a:xfrm>
            <a:off x="5526156" y="2055813"/>
            <a:ext cx="5827644" cy="4121149"/>
          </a:xfrm>
        </p:spPr>
        <p:txBody>
          <a:bodyPr anchor="t">
            <a:normAutofit fontScale="85000" lnSpcReduction="20000"/>
          </a:bodyPr>
          <a:lstStyle/>
          <a:p>
            <a:r>
              <a:rPr lang="en-AU" sz="2400" dirty="0"/>
              <a:t>To study the prevalence &amp; magnitude  of skin cancer in Australia</a:t>
            </a:r>
          </a:p>
          <a:p>
            <a:r>
              <a:rPr lang="en-AU" sz="2400" dirty="0"/>
              <a:t>Demographics and skin cancer</a:t>
            </a:r>
          </a:p>
          <a:p>
            <a:r>
              <a:rPr lang="en-AU" sz="2400" dirty="0"/>
              <a:t>A data driven study to identify all the risk factors contributing to skin cancer.</a:t>
            </a:r>
          </a:p>
          <a:p>
            <a:r>
              <a:rPr lang="en-AU" sz="2400" dirty="0"/>
              <a:t>The economic burden of the disease</a:t>
            </a:r>
          </a:p>
          <a:p>
            <a:r>
              <a:rPr lang="en-AU" sz="2400" dirty="0"/>
              <a:t>State wise skin cancer counts and their correlating factors.</a:t>
            </a:r>
          </a:p>
          <a:p>
            <a:r>
              <a:rPr lang="en-US" sz="2400" dirty="0"/>
              <a:t>an epidemiologic study that is essential in assessing the relationship between exposure to  sun and skin cancer counts</a:t>
            </a:r>
          </a:p>
          <a:p>
            <a:r>
              <a:rPr lang="en-US" sz="2400" dirty="0"/>
              <a:t>Is this preventable??</a:t>
            </a:r>
            <a:endParaRPr lang="en-AU" sz="2400" dirty="0"/>
          </a:p>
          <a:p>
            <a:endParaRPr lang="en-AU" sz="2400" dirty="0"/>
          </a:p>
        </p:txBody>
      </p:sp>
    </p:spTree>
    <p:extLst>
      <p:ext uri="{BB962C8B-B14F-4D97-AF65-F5344CB8AC3E}">
        <p14:creationId xmlns:p14="http://schemas.microsoft.com/office/powerpoint/2010/main" val="309066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D1B-D9FF-A8CE-9B8D-FC4D030E0B9F}"/>
              </a:ext>
            </a:extLst>
          </p:cNvPr>
          <p:cNvSpPr>
            <a:spLocks noGrp="1"/>
          </p:cNvSpPr>
          <p:nvPr>
            <p:ph type="title"/>
          </p:nvPr>
        </p:nvSpPr>
        <p:spPr>
          <a:solidFill>
            <a:schemeClr val="accent2">
              <a:lumMod val="20000"/>
              <a:lumOff val="80000"/>
            </a:schemeClr>
          </a:solidFill>
        </p:spPr>
        <p:txBody>
          <a:bodyPr/>
          <a:lstStyle/>
          <a:p>
            <a:r>
              <a:rPr lang="en-AU" dirty="0"/>
              <a:t>Data cleaning and formatting</a:t>
            </a:r>
          </a:p>
        </p:txBody>
      </p:sp>
      <p:sp>
        <p:nvSpPr>
          <p:cNvPr id="3" name="Content Placeholder 2">
            <a:extLst>
              <a:ext uri="{FF2B5EF4-FFF2-40B4-BE49-F238E27FC236}">
                <a16:creationId xmlns:a16="http://schemas.microsoft.com/office/drawing/2014/main" id="{7041EB11-8107-AFBA-EA1E-7F761BFB04DF}"/>
              </a:ext>
            </a:extLst>
          </p:cNvPr>
          <p:cNvSpPr>
            <a:spLocks noGrp="1"/>
          </p:cNvSpPr>
          <p:nvPr>
            <p:ph idx="1"/>
          </p:nvPr>
        </p:nvSpPr>
        <p:spPr>
          <a:xfrm>
            <a:off x="838200" y="2011679"/>
            <a:ext cx="10515600" cy="4380731"/>
          </a:xfrm>
        </p:spPr>
        <p:txBody>
          <a:bodyPr>
            <a:normAutofit fontScale="62500" lnSpcReduction="20000"/>
          </a:bodyPr>
          <a:lstStyle/>
          <a:p>
            <a:pPr marL="0" indent="0">
              <a:buNone/>
            </a:pPr>
            <a:r>
              <a:rPr lang="en-AU" dirty="0"/>
              <a:t>We worked on 12 very different sets of data.</a:t>
            </a:r>
          </a:p>
          <a:p>
            <a:pPr marL="0" indent="0">
              <a:buNone/>
            </a:pPr>
            <a:r>
              <a:rPr lang="en-US" dirty="0"/>
              <a:t>Raw data  needed to be converted to CSV file and then open in Jupiter notebook  for the data cleaning process and further analysis</a:t>
            </a:r>
          </a:p>
          <a:p>
            <a:pPr marL="514350" indent="-514350">
              <a:buAutoNum type="arabicPeriod"/>
            </a:pPr>
            <a:r>
              <a:rPr lang="en-AU" dirty="0"/>
              <a:t>Using different encodes based on the datatype</a:t>
            </a:r>
          </a:p>
          <a:p>
            <a:pPr marL="514350" indent="-514350">
              <a:buAutoNum type="arabicPeriod"/>
            </a:pPr>
            <a:r>
              <a:rPr lang="en-AU" dirty="0"/>
              <a:t>Cleaning the null entries</a:t>
            </a:r>
          </a:p>
          <a:p>
            <a:pPr marL="514350" indent="-514350">
              <a:buAutoNum type="arabicPeriod"/>
            </a:pPr>
            <a:r>
              <a:rPr lang="en-AU" dirty="0"/>
              <a:t>Converting the string/object to float.</a:t>
            </a:r>
            <a:r>
              <a:rPr lang="en-US" dirty="0"/>
              <a:t> The numerical data was an object, so for further analysis, those data need to be converted into float or integer </a:t>
            </a:r>
            <a:endParaRPr lang="en-AU" dirty="0"/>
          </a:p>
          <a:p>
            <a:pPr marL="514350" indent="-514350">
              <a:buAutoNum type="arabicPeriod"/>
            </a:pPr>
            <a:r>
              <a:rPr lang="en-AU" dirty="0"/>
              <a:t>Limitation of working on indigenous population and skin cancer.(as that topic itself is vast).Northern territory was the only one not correlating to the study of UV index as they had other factors like ethnicity and population /km2 that needed to be incorporated. We worked with mean population/km2 but ethnicity itself is a vast topic to study. Hence, we tried  to take the government data which already shows the correlation and tried to reinforce the same through the minimum data we had running a </a:t>
            </a:r>
            <a:r>
              <a:rPr lang="en-AU"/>
              <a:t>regression analysis. </a:t>
            </a:r>
            <a:endParaRPr lang="en-AU" dirty="0"/>
          </a:p>
          <a:p>
            <a:pPr marL="514350" indent="-514350">
              <a:buAutoNum type="arabicPeriod"/>
            </a:pPr>
            <a:r>
              <a:rPr lang="en-AU" dirty="0"/>
              <a:t>Merging of this data of different types.</a:t>
            </a:r>
          </a:p>
          <a:p>
            <a:pPr marL="514350" indent="-514350">
              <a:buAutoNum type="arabicPeriod"/>
            </a:pPr>
            <a:endParaRPr lang="en-AU" dirty="0"/>
          </a:p>
        </p:txBody>
      </p:sp>
    </p:spTree>
    <p:extLst>
      <p:ext uri="{BB962C8B-B14F-4D97-AF65-F5344CB8AC3E}">
        <p14:creationId xmlns:p14="http://schemas.microsoft.com/office/powerpoint/2010/main" val="411290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8F0C8C33-5F50-3A96-FA1E-AA1106046C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 y="572655"/>
            <a:ext cx="12071927" cy="6825672"/>
          </a:xfrm>
          <a:prstGeom prst="rect">
            <a:avLst/>
          </a:prstGeom>
          <a:ln>
            <a:solidFill>
              <a:srgbClr val="FFFFFF"/>
            </a:solidFill>
          </a:ln>
        </p:spPr>
      </p:pic>
      <p:sp>
        <p:nvSpPr>
          <p:cNvPr id="12" name="Title 1">
            <a:extLst>
              <a:ext uri="{FF2B5EF4-FFF2-40B4-BE49-F238E27FC236}">
                <a16:creationId xmlns:a16="http://schemas.microsoft.com/office/drawing/2014/main" id="{8D276000-3B2C-640D-C2BA-4E75290D73B4}"/>
              </a:ext>
            </a:extLst>
          </p:cNvPr>
          <p:cNvSpPr>
            <a:spLocks noGrp="1"/>
          </p:cNvSpPr>
          <p:nvPr>
            <p:ph type="title"/>
          </p:nvPr>
        </p:nvSpPr>
        <p:spPr>
          <a:xfrm>
            <a:off x="920181" y="69602"/>
            <a:ext cx="10515600" cy="1325563"/>
          </a:xfrm>
        </p:spPr>
        <p:txBody>
          <a:bodyPr/>
          <a:lstStyle/>
          <a:p>
            <a:endParaRPr lang="en-AU" dirty="0"/>
          </a:p>
        </p:txBody>
      </p:sp>
      <p:pic>
        <p:nvPicPr>
          <p:cNvPr id="2" name="Picture 1">
            <a:extLst>
              <a:ext uri="{FF2B5EF4-FFF2-40B4-BE49-F238E27FC236}">
                <a16:creationId xmlns:a16="http://schemas.microsoft.com/office/drawing/2014/main" id="{B833D2EB-0F25-2E32-F780-8C1F5537DD29}"/>
              </a:ext>
            </a:extLst>
          </p:cNvPr>
          <p:cNvPicPr>
            <a:picLocks noChangeAspect="1"/>
          </p:cNvPicPr>
          <p:nvPr/>
        </p:nvPicPr>
        <p:blipFill>
          <a:blip r:embed="rId4"/>
          <a:stretch>
            <a:fillRect/>
          </a:stretch>
        </p:blipFill>
        <p:spPr>
          <a:xfrm>
            <a:off x="0" y="332509"/>
            <a:ext cx="12192000" cy="1395678"/>
          </a:xfrm>
          <a:prstGeom prst="rect">
            <a:avLst/>
          </a:prstGeom>
        </p:spPr>
      </p:pic>
      <p:sp>
        <p:nvSpPr>
          <p:cNvPr id="7" name="TextBox 6">
            <a:extLst>
              <a:ext uri="{FF2B5EF4-FFF2-40B4-BE49-F238E27FC236}">
                <a16:creationId xmlns:a16="http://schemas.microsoft.com/office/drawing/2014/main" id="{105687F0-177D-8C66-AF32-DE68406AE410}"/>
              </a:ext>
            </a:extLst>
          </p:cNvPr>
          <p:cNvSpPr txBox="1"/>
          <p:nvPr/>
        </p:nvSpPr>
        <p:spPr>
          <a:xfrm>
            <a:off x="-92364" y="999411"/>
            <a:ext cx="11166764" cy="707886"/>
          </a:xfrm>
          <a:prstGeom prst="rect">
            <a:avLst/>
          </a:prstGeom>
          <a:noFill/>
        </p:spPr>
        <p:txBody>
          <a:bodyPr wrap="square">
            <a:spAutoFit/>
          </a:bodyPr>
          <a:lstStyle/>
          <a:p>
            <a:r>
              <a:rPr kumimoji="0" lang="en-AU" sz="4000" b="1" i="0" u="sng" strike="noStrike" kern="1200" cap="none" spc="0" normalizeH="0" baseline="0" noProof="0" dirty="0">
                <a:ln>
                  <a:noFill/>
                </a:ln>
                <a:solidFill>
                  <a:schemeClr val="tx1">
                    <a:lumMod val="95000"/>
                    <a:lumOff val="5000"/>
                  </a:schemeClr>
                </a:solidFill>
                <a:effectLst/>
                <a:uLnTx/>
                <a:uFillTx/>
                <a:latin typeface="Century Gothic"/>
                <a:ea typeface="+mj-ea"/>
                <a:cs typeface="+mj-cs"/>
              </a:rPr>
              <a:t>Different types of cancers in Australia</a:t>
            </a:r>
            <a:endParaRPr lang="en-AU" b="1" u="sng" dirty="0">
              <a:solidFill>
                <a:schemeClr val="tx1">
                  <a:lumMod val="95000"/>
                  <a:lumOff val="5000"/>
                </a:schemeClr>
              </a:solidFill>
            </a:endParaRPr>
          </a:p>
        </p:txBody>
      </p:sp>
      <p:sp>
        <p:nvSpPr>
          <p:cNvPr id="4" name="TextBox 3">
            <a:extLst>
              <a:ext uri="{FF2B5EF4-FFF2-40B4-BE49-F238E27FC236}">
                <a16:creationId xmlns:a16="http://schemas.microsoft.com/office/drawing/2014/main" id="{C8B0B628-6E3D-9C6F-395C-4B2207B8870A}"/>
              </a:ext>
            </a:extLst>
          </p:cNvPr>
          <p:cNvSpPr txBox="1"/>
          <p:nvPr/>
        </p:nvSpPr>
        <p:spPr>
          <a:xfrm>
            <a:off x="4645891" y="2660073"/>
            <a:ext cx="1597891" cy="369332"/>
          </a:xfrm>
          <a:prstGeom prst="rect">
            <a:avLst/>
          </a:prstGeom>
          <a:noFill/>
        </p:spPr>
        <p:txBody>
          <a:bodyPr wrap="square" rtlCol="0">
            <a:spAutoFit/>
          </a:bodyPr>
          <a:lstStyle/>
          <a:p>
            <a:r>
              <a:rPr lang="en-AU" dirty="0"/>
              <a:t>Skin cancer</a:t>
            </a:r>
          </a:p>
        </p:txBody>
      </p:sp>
    </p:spTree>
    <p:extLst>
      <p:ext uri="{BB962C8B-B14F-4D97-AF65-F5344CB8AC3E}">
        <p14:creationId xmlns:p14="http://schemas.microsoft.com/office/powerpoint/2010/main" val="292105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6" name="Rectangle 15">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655C-A363-36EA-B05A-14ADC703B174}"/>
              </a:ext>
            </a:extLst>
          </p:cNvPr>
          <p:cNvSpPr>
            <a:spLocks noGrp="1"/>
          </p:cNvSpPr>
          <p:nvPr>
            <p:ph type="title"/>
          </p:nvPr>
        </p:nvSpPr>
        <p:spPr>
          <a:xfrm>
            <a:off x="7444509" y="4857624"/>
            <a:ext cx="4302282" cy="1152663"/>
          </a:xfrm>
          <a:solidFill>
            <a:schemeClr val="accent1">
              <a:lumMod val="20000"/>
              <a:lumOff val="80000"/>
            </a:schemeClr>
          </a:solidFill>
          <a:effectLst>
            <a:glow rad="139700">
              <a:schemeClr val="accent4">
                <a:satMod val="175000"/>
                <a:alpha val="40000"/>
              </a:schemeClr>
            </a:glow>
          </a:effectLst>
        </p:spPr>
        <p:txBody>
          <a:bodyPr vert="horz" lIns="91440" tIns="45720" rIns="91440" bIns="45720" rtlCol="0" anchor="ctr">
            <a:normAutofit fontScale="90000"/>
          </a:bodyPr>
          <a:lstStyle/>
          <a:p>
            <a:pPr algn="ctr"/>
            <a:r>
              <a:rPr lang="en-US" sz="4800" i="1" dirty="0">
                <a:latin typeface="Amasis MT Pro Medium" panose="020B0604020202020204" pitchFamily="18" charset="0"/>
              </a:rPr>
              <a:t>Cancer Incidence overtime</a:t>
            </a:r>
          </a:p>
        </p:txBody>
      </p:sp>
      <p:pic>
        <p:nvPicPr>
          <p:cNvPr id="9" name="Content Placeholder 8">
            <a:extLst>
              <a:ext uri="{FF2B5EF4-FFF2-40B4-BE49-F238E27FC236}">
                <a16:creationId xmlns:a16="http://schemas.microsoft.com/office/drawing/2014/main" id="{1D56E4CB-C86D-D0F2-289D-315B91B74EE0}"/>
              </a:ext>
            </a:extLst>
          </p:cNvPr>
          <p:cNvPicPr>
            <a:picLocks noGrp="1" noChangeAspect="1"/>
          </p:cNvPicPr>
          <p:nvPr>
            <p:ph idx="1"/>
          </p:nvPr>
        </p:nvPicPr>
        <p:blipFill>
          <a:blip r:embed="rId2"/>
          <a:stretch>
            <a:fillRect/>
          </a:stretch>
        </p:blipFill>
        <p:spPr>
          <a:xfrm>
            <a:off x="298146" y="375048"/>
            <a:ext cx="5081540" cy="3786909"/>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451E7E3-A5FB-D2DE-F220-CAAE031156A9}"/>
              </a:ext>
            </a:extLst>
          </p:cNvPr>
          <p:cNvPicPr>
            <a:picLocks noChangeAspect="1"/>
          </p:cNvPicPr>
          <p:nvPr/>
        </p:nvPicPr>
        <p:blipFill>
          <a:blip r:embed="rId3"/>
          <a:stretch>
            <a:fillRect/>
          </a:stretch>
        </p:blipFill>
        <p:spPr>
          <a:xfrm>
            <a:off x="5846618" y="381133"/>
            <a:ext cx="5900173" cy="3786909"/>
          </a:xfrm>
          <a:prstGeom prst="rect">
            <a:avLst/>
          </a:prstGeom>
          <a:ln w="228600"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1B46D069-366A-B0EF-3A7D-74545057A156}"/>
              </a:ext>
            </a:extLst>
          </p:cNvPr>
          <p:cNvSpPr txBox="1"/>
          <p:nvPr/>
        </p:nvSpPr>
        <p:spPr>
          <a:xfrm>
            <a:off x="83127" y="4442691"/>
            <a:ext cx="7278255"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Cancer is the leading cause of death by disease in adults and children in Australia, exceeding ischaemic heart disease, dementia and cerebral vascular disease. According to Australian Institute of Health and Welfare statistics, in 2020:</a:t>
            </a:r>
          </a:p>
          <a:p>
            <a:r>
              <a:rPr lang="en-US" dirty="0"/>
              <a:t>•over 145,000 Australians were diagnosed with cancer and cancer accounted for nearly 50,000 deaths, and</a:t>
            </a:r>
          </a:p>
          <a:p>
            <a:r>
              <a:rPr lang="en-US" dirty="0"/>
              <a:t>•three in every 10 deaths was due to cancer. </a:t>
            </a:r>
          </a:p>
        </p:txBody>
      </p:sp>
    </p:spTree>
    <p:extLst>
      <p:ext uri="{BB962C8B-B14F-4D97-AF65-F5344CB8AC3E}">
        <p14:creationId xmlns:p14="http://schemas.microsoft.com/office/powerpoint/2010/main" val="225487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3065-81FC-74B8-245B-D0B09C268E9A}"/>
              </a:ext>
            </a:extLst>
          </p:cNvPr>
          <p:cNvSpPr>
            <a:spLocks noGrp="1"/>
          </p:cNvSpPr>
          <p:nvPr>
            <p:ph type="title"/>
          </p:nvPr>
        </p:nvSpPr>
        <p:spPr/>
        <p:txBody>
          <a:bodyPr/>
          <a:lstStyle/>
          <a:p>
            <a:r>
              <a:rPr lang="en-AU" dirty="0"/>
              <a:t>ASR Incidence vs Age group</a:t>
            </a:r>
          </a:p>
        </p:txBody>
      </p:sp>
      <p:pic>
        <p:nvPicPr>
          <p:cNvPr id="5" name="Content Placeholder 4">
            <a:extLst>
              <a:ext uri="{FF2B5EF4-FFF2-40B4-BE49-F238E27FC236}">
                <a16:creationId xmlns:a16="http://schemas.microsoft.com/office/drawing/2014/main" id="{FFAF111F-C1EF-F745-0283-F60D91276B14}"/>
              </a:ext>
            </a:extLst>
          </p:cNvPr>
          <p:cNvPicPr>
            <a:picLocks noGrp="1" noChangeAspect="1"/>
          </p:cNvPicPr>
          <p:nvPr>
            <p:ph idx="1"/>
          </p:nvPr>
        </p:nvPicPr>
        <p:blipFill>
          <a:blip r:embed="rId2"/>
          <a:stretch>
            <a:fillRect/>
          </a:stretch>
        </p:blipFill>
        <p:spPr>
          <a:xfrm>
            <a:off x="838200" y="1468010"/>
            <a:ext cx="10515600" cy="5024865"/>
          </a:xfrm>
        </p:spPr>
      </p:pic>
    </p:spTree>
    <p:extLst>
      <p:ext uri="{BB962C8B-B14F-4D97-AF65-F5344CB8AC3E}">
        <p14:creationId xmlns:p14="http://schemas.microsoft.com/office/powerpoint/2010/main" val="175156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376-B623-78DD-D0CB-B7D1F7618BED}"/>
              </a:ext>
            </a:extLst>
          </p:cNvPr>
          <p:cNvSpPr>
            <a:spLocks noGrp="1"/>
          </p:cNvSpPr>
          <p:nvPr>
            <p:ph type="title"/>
          </p:nvPr>
        </p:nvSpPr>
        <p:spPr/>
        <p:txBody>
          <a:bodyPr/>
          <a:lstStyle/>
          <a:p>
            <a:r>
              <a:rPr lang="en-AU"/>
              <a:t>Australia vs Worldwide</a:t>
            </a:r>
            <a:endParaRPr lang="en-AU" dirty="0"/>
          </a:p>
        </p:txBody>
      </p:sp>
      <p:pic>
        <p:nvPicPr>
          <p:cNvPr id="5" name="Content Placeholder 4">
            <a:extLst>
              <a:ext uri="{FF2B5EF4-FFF2-40B4-BE49-F238E27FC236}">
                <a16:creationId xmlns:a16="http://schemas.microsoft.com/office/drawing/2014/main" id="{D2D0AD8D-A0F1-61A1-4E6D-0AC3A67A2CEB}"/>
              </a:ext>
            </a:extLst>
          </p:cNvPr>
          <p:cNvPicPr>
            <a:picLocks noGrp="1" noChangeAspect="1"/>
          </p:cNvPicPr>
          <p:nvPr>
            <p:ph idx="1"/>
          </p:nvPr>
        </p:nvPicPr>
        <p:blipFill>
          <a:blip r:embed="rId2"/>
          <a:stretch>
            <a:fillRect/>
          </a:stretch>
        </p:blipFill>
        <p:spPr>
          <a:xfrm>
            <a:off x="70284" y="2036605"/>
            <a:ext cx="8526917" cy="4160837"/>
          </a:xfrm>
        </p:spPr>
      </p:pic>
      <p:pic>
        <p:nvPicPr>
          <p:cNvPr id="7" name="Picture 6">
            <a:extLst>
              <a:ext uri="{FF2B5EF4-FFF2-40B4-BE49-F238E27FC236}">
                <a16:creationId xmlns:a16="http://schemas.microsoft.com/office/drawing/2014/main" id="{87C1B57B-B793-F1C4-D3FC-F1F764915921}"/>
              </a:ext>
            </a:extLst>
          </p:cNvPr>
          <p:cNvPicPr>
            <a:picLocks noChangeAspect="1"/>
          </p:cNvPicPr>
          <p:nvPr/>
        </p:nvPicPr>
        <p:blipFill>
          <a:blip r:embed="rId3"/>
          <a:stretch>
            <a:fillRect/>
          </a:stretch>
        </p:blipFill>
        <p:spPr>
          <a:xfrm>
            <a:off x="8659935" y="2591477"/>
            <a:ext cx="3379800" cy="3051091"/>
          </a:xfrm>
          <a:prstGeom prst="rect">
            <a:avLst/>
          </a:prstGeom>
        </p:spPr>
      </p:pic>
      <p:pic>
        <p:nvPicPr>
          <p:cNvPr id="3" name="Picture 2">
            <a:extLst>
              <a:ext uri="{FF2B5EF4-FFF2-40B4-BE49-F238E27FC236}">
                <a16:creationId xmlns:a16="http://schemas.microsoft.com/office/drawing/2014/main" id="{837DEE2F-AF44-56CA-BBF9-CEF3DAA408CB}"/>
              </a:ext>
            </a:extLst>
          </p:cNvPr>
          <p:cNvPicPr>
            <a:picLocks noChangeAspect="1"/>
          </p:cNvPicPr>
          <p:nvPr/>
        </p:nvPicPr>
        <p:blipFill>
          <a:blip r:embed="rId4"/>
          <a:stretch>
            <a:fillRect/>
          </a:stretch>
        </p:blipFill>
        <p:spPr>
          <a:xfrm>
            <a:off x="6844144" y="110837"/>
            <a:ext cx="5277571" cy="2539568"/>
          </a:xfrm>
          <a:prstGeom prst="rect">
            <a:avLst/>
          </a:prstGeom>
        </p:spPr>
      </p:pic>
    </p:spTree>
    <p:extLst>
      <p:ext uri="{BB962C8B-B14F-4D97-AF65-F5344CB8AC3E}">
        <p14:creationId xmlns:p14="http://schemas.microsoft.com/office/powerpoint/2010/main" val="2033849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C522-3859-2C75-2700-2BCA9556E504}"/>
              </a:ext>
            </a:extLst>
          </p:cNvPr>
          <p:cNvSpPr>
            <a:spLocks noGrp="1"/>
          </p:cNvSpPr>
          <p:nvPr>
            <p:ph type="title"/>
          </p:nvPr>
        </p:nvSpPr>
        <p:spPr/>
        <p:txBody>
          <a:bodyPr/>
          <a:lstStyle/>
          <a:p>
            <a:r>
              <a:rPr lang="en-AU" dirty="0"/>
              <a:t>Skin Cancer Incidence overtime</a:t>
            </a:r>
          </a:p>
        </p:txBody>
      </p:sp>
      <p:pic>
        <p:nvPicPr>
          <p:cNvPr id="5" name="Content Placeholder 4">
            <a:extLst>
              <a:ext uri="{FF2B5EF4-FFF2-40B4-BE49-F238E27FC236}">
                <a16:creationId xmlns:a16="http://schemas.microsoft.com/office/drawing/2014/main" id="{B7A5C206-34CE-51B7-814A-46DD7903811E}"/>
              </a:ext>
            </a:extLst>
          </p:cNvPr>
          <p:cNvPicPr>
            <a:picLocks noGrp="1" noChangeAspect="1"/>
          </p:cNvPicPr>
          <p:nvPr>
            <p:ph idx="1"/>
          </p:nvPr>
        </p:nvPicPr>
        <p:blipFill>
          <a:blip r:embed="rId2"/>
          <a:stretch>
            <a:fillRect/>
          </a:stretch>
        </p:blipFill>
        <p:spPr>
          <a:xfrm>
            <a:off x="2536341" y="1690688"/>
            <a:ext cx="7160551" cy="4939784"/>
          </a:xfrm>
        </p:spPr>
      </p:pic>
      <p:pic>
        <p:nvPicPr>
          <p:cNvPr id="3" name="Picture 2">
            <a:extLst>
              <a:ext uri="{FF2B5EF4-FFF2-40B4-BE49-F238E27FC236}">
                <a16:creationId xmlns:a16="http://schemas.microsoft.com/office/drawing/2014/main" id="{6286F07C-0D18-235C-2A83-A63E9766E3E4}"/>
              </a:ext>
            </a:extLst>
          </p:cNvPr>
          <p:cNvPicPr>
            <a:picLocks noChangeAspect="1"/>
          </p:cNvPicPr>
          <p:nvPr/>
        </p:nvPicPr>
        <p:blipFill>
          <a:blip r:embed="rId3"/>
          <a:stretch>
            <a:fillRect/>
          </a:stretch>
        </p:blipFill>
        <p:spPr>
          <a:xfrm>
            <a:off x="238869" y="1996548"/>
            <a:ext cx="2256239" cy="3905488"/>
          </a:xfrm>
          <a:prstGeom prst="rect">
            <a:avLst/>
          </a:prstGeom>
        </p:spPr>
      </p:pic>
    </p:spTree>
    <p:extLst>
      <p:ext uri="{BB962C8B-B14F-4D97-AF65-F5344CB8AC3E}">
        <p14:creationId xmlns:p14="http://schemas.microsoft.com/office/powerpoint/2010/main" val="4123985265"/>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1071</TotalTime>
  <Words>658</Words>
  <Application>Microsoft Office PowerPoint</Application>
  <PresentationFormat>Widescreen</PresentationFormat>
  <Paragraphs>64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Amasis MT Pro Black</vt:lpstr>
      <vt:lpstr>Amasis MT Pro Medium</vt:lpstr>
      <vt:lpstr>Arial</vt:lpstr>
      <vt:lpstr>Century Gothic</vt:lpstr>
      <vt:lpstr>Trebuchet MS</vt:lpstr>
      <vt:lpstr>BrushVTI</vt:lpstr>
      <vt:lpstr>SKIN CANCER AND BEING SUN SMART</vt:lpstr>
      <vt:lpstr>Questions</vt:lpstr>
      <vt:lpstr>Objectives</vt:lpstr>
      <vt:lpstr>Data cleaning and formatting</vt:lpstr>
      <vt:lpstr>PowerPoint Presentation</vt:lpstr>
      <vt:lpstr>Cancer Incidence overtime</vt:lpstr>
      <vt:lpstr>ASR Incidence vs Age group</vt:lpstr>
      <vt:lpstr>Australia vs Worldwide</vt:lpstr>
      <vt:lpstr>Skin Cancer Incidence overtime</vt:lpstr>
      <vt:lpstr>What has age to do with skin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major city Avg. UV index</vt:lpstr>
      <vt:lpstr>How does the UV index look during different times of the day?</vt:lpstr>
      <vt:lpstr>Findings &amp; Conclusions</vt:lpstr>
      <vt:lpstr>Is it preventable?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Ben Dinh</dc:creator>
  <cp:lastModifiedBy>Rahul Nair</cp:lastModifiedBy>
  <cp:revision>5</cp:revision>
  <dcterms:created xsi:type="dcterms:W3CDTF">2022-06-25T08:46:09Z</dcterms:created>
  <dcterms:modified xsi:type="dcterms:W3CDTF">2022-06-27T12:29:31Z</dcterms:modified>
</cp:coreProperties>
</file>